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2" r:id="rId10"/>
    <p:sldId id="263" r:id="rId11"/>
    <p:sldId id="264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638" y="-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5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2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674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09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36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5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1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10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4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61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6F154-11AF-46CF-8ACC-04EB39835040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28BBC-C698-4080-B282-ECAA699C7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9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482335DE-EEEB-4086-965E-6F7E673531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9144000" cy="1828800"/>
          </a:xfrm>
        </p:spPr>
        <p:txBody>
          <a:bodyPr>
            <a:normAutofit/>
          </a:bodyPr>
          <a:lstStyle/>
          <a:p>
            <a:endParaRPr lang="sr-Cyrl-RS" dirty="0"/>
          </a:p>
          <a:p>
            <a:endParaRPr lang="sr-Cyrl-RS" dirty="0"/>
          </a:p>
        </p:txBody>
      </p:sp>
      <p:sp>
        <p:nvSpPr>
          <p:cNvPr id="9" name="TextBox 8"/>
          <p:cNvSpPr txBox="1"/>
          <p:nvPr/>
        </p:nvSpPr>
        <p:spPr>
          <a:xfrm>
            <a:off x="1841500" y="5727700"/>
            <a:ext cx="548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200" smtClean="0"/>
              <a:t>Проф.</a:t>
            </a:r>
            <a:r>
              <a:rPr lang="en-GB" sz="2200" dirty="0" smtClean="0"/>
              <a:t> </a:t>
            </a:r>
            <a:r>
              <a:rPr lang="sr-Cyrl-RS" sz="2200" dirty="0"/>
              <a:t>др Катарина Парезановић Илић</a:t>
            </a:r>
            <a:endParaRPr lang="en-US" sz="2200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482335DE-EEEB-4086-965E-6F7E67353140}"/>
              </a:ext>
            </a:extLst>
          </p:cNvPr>
          <p:cNvSpPr txBox="1">
            <a:spLocks/>
          </p:cNvSpPr>
          <p:nvPr/>
        </p:nvSpPr>
        <p:spPr>
          <a:xfrm>
            <a:off x="152400" y="3810000"/>
            <a:ext cx="9144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r-Cyrl-RS"/>
          </a:p>
          <a:p>
            <a:endParaRPr lang="sr-Cyrl-R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9D7C9753-6664-47B6-B5F8-4AFED02450E8}"/>
              </a:ext>
            </a:extLst>
          </p:cNvPr>
          <p:cNvSpPr txBox="1">
            <a:spLocks/>
          </p:cNvSpPr>
          <p:nvPr/>
        </p:nvSpPr>
        <p:spPr>
          <a:xfrm>
            <a:off x="12700" y="3136900"/>
            <a:ext cx="9144000" cy="9112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3200" b="1" dirty="0">
                <a:latin typeface="Arial" panose="020B0604020202020204" pitchFamily="34" charset="0"/>
                <a:cs typeface="Arial" panose="020B0604020202020204" pitchFamily="34" charset="0"/>
              </a:rPr>
              <a:t>Кинезитерапија код лезије ЦМН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podlog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7" r="19894" b="78836"/>
          <a:stretch/>
        </p:blipFill>
        <p:spPr bwMode="auto">
          <a:xfrm>
            <a:off x="1785257" y="841828"/>
            <a:ext cx="5544457" cy="145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7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92"/>
    </mc:Choice>
    <mc:Fallback xmlns="">
      <p:transition spd="slow" advTm="849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D0C36A-E3FE-422F-91DB-5C708925A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ПАТОЛОГИЈА ЦВИ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8D0C52-BE83-4427-9A4A-35CE066E3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Зоне оштећења код ЦВИ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29">
            <a:extLst>
              <a:ext uri="{FF2B5EF4-FFF2-40B4-BE49-F238E27FC236}">
                <a16:creationId xmlns:a16="http://schemas.microsoft.com/office/drawing/2014/main" xmlns="" id="{B3D452B4-A363-482B-A2C5-52D1594ECD84}"/>
              </a:ext>
            </a:extLst>
          </p:cNvPr>
          <p:cNvGrpSpPr>
            <a:grpSpLocks/>
          </p:cNvGrpSpPr>
          <p:nvPr/>
        </p:nvGrpSpPr>
        <p:grpSpPr bwMode="auto">
          <a:xfrm>
            <a:off x="1520257" y="3259037"/>
            <a:ext cx="2572220" cy="2036242"/>
            <a:chOff x="3986" y="8267"/>
            <a:chExt cx="2599" cy="1921"/>
          </a:xfrm>
        </p:grpSpPr>
        <p:sp>
          <p:nvSpPr>
            <p:cNvPr id="5" name="Oval 30">
              <a:extLst>
                <a:ext uri="{FF2B5EF4-FFF2-40B4-BE49-F238E27FC236}">
                  <a16:creationId xmlns:a16="http://schemas.microsoft.com/office/drawing/2014/main" xmlns="" id="{6346B8E0-3326-4CD3-A945-7640C95FC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1" y="8267"/>
              <a:ext cx="2034" cy="192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6" name="Line 31">
              <a:extLst>
                <a:ext uri="{FF2B5EF4-FFF2-40B4-BE49-F238E27FC236}">
                  <a16:creationId xmlns:a16="http://schemas.microsoft.com/office/drawing/2014/main" xmlns="" id="{FD811104-792F-4886-ABA3-EC0486C5FE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6" y="9058"/>
              <a:ext cx="101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Oval 32">
              <a:extLst>
                <a:ext uri="{FF2B5EF4-FFF2-40B4-BE49-F238E27FC236}">
                  <a16:creationId xmlns:a16="http://schemas.microsoft.com/office/drawing/2014/main" xmlns="" id="{C9B39625-2665-4F02-8103-B955AB0BA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8464"/>
              <a:ext cx="1440" cy="1440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8" name="Oval 33">
              <a:extLst>
                <a:ext uri="{FF2B5EF4-FFF2-40B4-BE49-F238E27FC236}">
                  <a16:creationId xmlns:a16="http://schemas.microsoft.com/office/drawing/2014/main" xmlns="" id="{F0393C03-5CB1-4369-9536-0F69C54ED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1" y="9004"/>
              <a:ext cx="540" cy="5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9" name="Line 34">
              <a:extLst>
                <a:ext uri="{FF2B5EF4-FFF2-40B4-BE49-F238E27FC236}">
                  <a16:creationId xmlns:a16="http://schemas.microsoft.com/office/drawing/2014/main" xmlns="" id="{15E1F0D9-FF21-45E3-A292-D19605F5EA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61" y="8644"/>
              <a:ext cx="900" cy="5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35">
            <a:extLst>
              <a:ext uri="{FF2B5EF4-FFF2-40B4-BE49-F238E27FC236}">
                <a16:creationId xmlns:a16="http://schemas.microsoft.com/office/drawing/2014/main" xmlns="" id="{36042F0F-804C-42A4-8255-F50BE33304F4}"/>
              </a:ext>
            </a:extLst>
          </p:cNvPr>
          <p:cNvGrpSpPr>
            <a:grpSpLocks/>
          </p:cNvGrpSpPr>
          <p:nvPr/>
        </p:nvGrpSpPr>
        <p:grpSpPr bwMode="auto">
          <a:xfrm>
            <a:off x="4805058" y="2848991"/>
            <a:ext cx="2669594" cy="2764114"/>
            <a:chOff x="8167" y="7928"/>
            <a:chExt cx="3277" cy="3503"/>
          </a:xfrm>
        </p:grpSpPr>
        <p:sp>
          <p:nvSpPr>
            <p:cNvPr id="11" name="AutoShape 36">
              <a:extLst>
                <a:ext uri="{FF2B5EF4-FFF2-40B4-BE49-F238E27FC236}">
                  <a16:creationId xmlns:a16="http://schemas.microsoft.com/office/drawing/2014/main" xmlns="" id="{7BCD4715-53AF-4645-9100-2CA45913D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7" y="7928"/>
              <a:ext cx="565" cy="565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2" name="AutoShape 37">
              <a:extLst>
                <a:ext uri="{FF2B5EF4-FFF2-40B4-BE49-F238E27FC236}">
                  <a16:creationId xmlns:a16="http://schemas.microsoft.com/office/drawing/2014/main" xmlns="" id="{090C6FC1-B499-4B95-9F97-6C412A2E0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2" y="7928"/>
              <a:ext cx="904" cy="565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3" name="Line 38">
              <a:extLst>
                <a:ext uri="{FF2B5EF4-FFF2-40B4-BE49-F238E27FC236}">
                  <a16:creationId xmlns:a16="http://schemas.microsoft.com/office/drawing/2014/main" xmlns="" id="{D7EBB9C4-ABD9-42F8-8191-4EC4D38BE9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3" y="8493"/>
              <a:ext cx="0" cy="282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39">
              <a:extLst>
                <a:ext uri="{FF2B5EF4-FFF2-40B4-BE49-F238E27FC236}">
                  <a16:creationId xmlns:a16="http://schemas.microsoft.com/office/drawing/2014/main" xmlns="" id="{C773D2F4-8170-4526-8C60-EE131AE920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3" y="10188"/>
              <a:ext cx="565" cy="113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40">
              <a:extLst>
                <a:ext uri="{FF2B5EF4-FFF2-40B4-BE49-F238E27FC236}">
                  <a16:creationId xmlns:a16="http://schemas.microsoft.com/office/drawing/2014/main" xmlns="" id="{F29B618E-B724-4C77-B679-125F7EF168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14" y="8380"/>
              <a:ext cx="0" cy="29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41">
              <a:extLst>
                <a:ext uri="{FF2B5EF4-FFF2-40B4-BE49-F238E27FC236}">
                  <a16:creationId xmlns:a16="http://schemas.microsoft.com/office/drawing/2014/main" xmlns="" id="{89059B8F-C88D-4702-B63E-5AC1164F71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14" y="9849"/>
              <a:ext cx="791" cy="15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2">
              <a:extLst>
                <a:ext uri="{FF2B5EF4-FFF2-40B4-BE49-F238E27FC236}">
                  <a16:creationId xmlns:a16="http://schemas.microsoft.com/office/drawing/2014/main" xmlns="" id="{DA56E1C1-4D4C-4D45-87E0-E6FEAF3EC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9" y="9058"/>
              <a:ext cx="339" cy="45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8" name="Oval 43">
              <a:extLst>
                <a:ext uri="{FF2B5EF4-FFF2-40B4-BE49-F238E27FC236}">
                  <a16:creationId xmlns:a16="http://schemas.microsoft.com/office/drawing/2014/main" xmlns="" id="{79589C90-ADE6-4A8D-9004-A11F0022E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3" y="8832"/>
              <a:ext cx="791" cy="90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9" name="Oval 44">
              <a:extLst>
                <a:ext uri="{FF2B5EF4-FFF2-40B4-BE49-F238E27FC236}">
                  <a16:creationId xmlns:a16="http://schemas.microsoft.com/office/drawing/2014/main" xmlns="" id="{4AFFF416-F339-454F-A9B1-81EC27ECE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7" y="8945"/>
              <a:ext cx="1243" cy="11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" name="Oval 45">
              <a:extLst>
                <a:ext uri="{FF2B5EF4-FFF2-40B4-BE49-F238E27FC236}">
                  <a16:creationId xmlns:a16="http://schemas.microsoft.com/office/drawing/2014/main" xmlns="" id="{785BEB18-A4DC-4AB8-BB7E-CB53AB663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1" y="9184"/>
              <a:ext cx="710" cy="73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1" name="Line 46">
              <a:extLst>
                <a:ext uri="{FF2B5EF4-FFF2-40B4-BE49-F238E27FC236}">
                  <a16:creationId xmlns:a16="http://schemas.microsoft.com/office/drawing/2014/main" xmlns="" id="{005BC4DE-80A0-447B-9200-DC8C55EA73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23" y="8606"/>
              <a:ext cx="1469" cy="67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47">
              <a:extLst>
                <a:ext uri="{FF2B5EF4-FFF2-40B4-BE49-F238E27FC236}">
                  <a16:creationId xmlns:a16="http://schemas.microsoft.com/office/drawing/2014/main" xmlns="" id="{12617DE1-F947-446D-8F3F-DBE9731607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45" y="8493"/>
              <a:ext cx="565" cy="90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Oval 48">
              <a:extLst>
                <a:ext uri="{FF2B5EF4-FFF2-40B4-BE49-F238E27FC236}">
                  <a16:creationId xmlns:a16="http://schemas.microsoft.com/office/drawing/2014/main" xmlns="" id="{47678E2F-4396-44B5-846C-5EADFE0A9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1" y="9364"/>
              <a:ext cx="360" cy="36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5580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87"/>
    </mc:Choice>
    <mc:Fallback xmlns="">
      <p:transition spd="slow" advTm="3698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950380-F0C1-4E8B-A7BB-6C998146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Теорија</a:t>
            </a:r>
            <a:r>
              <a:rPr lang="en-GB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пласти</a:t>
            </a:r>
            <a:r>
              <a:rPr lang="sr-Cyrl-CS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ности</a:t>
            </a:r>
            <a:r>
              <a:rPr lang="en-GB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мозга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DD6C6D-9ECA-45A7-B3AA-9966568A8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Способност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даних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структура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мењају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функционалну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структурну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организацију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назива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пласти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Ова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пласти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огледа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следе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Грањање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аксона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 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елије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глије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могу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довести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бујања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повре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ђ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неурона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појаве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колатералних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изданака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повре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ђ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аксона,а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циљем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попуњавања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упра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њених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синапти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места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Денервацијска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хиперсензитивност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елија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изгубила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везу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проксималним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неуроном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постаје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осетљивија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спољашње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унутрашње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стимулусе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64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01"/>
    </mc:Choice>
    <mc:Fallback xmlns="">
      <p:transition spd="slow" advTm="1710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59AF1B-21EF-4791-B92A-39C2F93F3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Теорија</a:t>
            </a:r>
            <a:r>
              <a:rPr lang="en-GB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пласти</a:t>
            </a:r>
            <a:r>
              <a:rPr lang="sr-Cyrl-CS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ности</a:t>
            </a:r>
            <a:r>
              <a:rPr lang="en-GB" alt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мозга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BF4246-7F84-4EE8-845F-9B362356F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Изопотенцијалност-постоје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групе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нервних ћелија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имају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исте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могу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а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од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неке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више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мање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активне.Касни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функционални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опоравак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мозе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објаснити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постојањем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немих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путева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тек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након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пореде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активирају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Супституција-путем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синаптицке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реорганизације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целије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имале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једну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функцију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преузимају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другу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Компензација-обезбедјење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агонистицких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супстанци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олакшавају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фунционисање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асцедентних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норадренеги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допаминских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влакана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као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који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директној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вези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конгнитивним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побољшањима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5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63"/>
    </mc:Choice>
    <mc:Fallback xmlns="">
      <p:transition spd="slow" advTm="556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E9ACF8-4D11-4A54-BEA7-252B364C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КЛИНИЧКА СЛИКА МОЖДАНОГ УДАРА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8FE5E1-C6F2-4727-B2E4-0C0B9D87C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Најчешћи симптоми можданог удара су: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утрнулост, слабост или одузетост лица, руке или ноге поготово ако је захваћена једна страна тела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поремећаји говора: отежано и неразумљиво изговарање речи, потпуна немогућност изговарања речи и/или отежано, односно потпуно неразумевање говора друге особе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нагло замагљење или губитак вида посебно на једном оку или у половини видног пола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нагло настала јака главобоља праћена повраћањем без јасног узрока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губитак равнотеже и/или координације повезани с другим симптомима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омаглице или вртоглавице, несигурност и заношање у ходу, изненадни падови повезани с другим симптомима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16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70"/>
    </mc:Choice>
    <mc:Fallback xmlns="">
      <p:transition spd="slow" advTm="4007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2C1AD9-828D-456A-B7EA-00625570B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1104901"/>
            <a:ext cx="8017565" cy="50720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Болесници са хемиплегијом пролазе кроз три фазе: </a:t>
            </a:r>
          </a:p>
          <a:p>
            <a:pPr marL="0" indent="0">
              <a:buNone/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Фаза млитаве хемиплегије - фаза мировања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Фаза спастичне хемиплегије – фаза мобилизације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Фаза релативног опоравка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2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83"/>
    </mc:Choice>
    <mc:Fallback xmlns="">
      <p:transition spd="slow" advTm="1348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2126F-DE7A-401C-B480-5798B8370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583" y="1285875"/>
            <a:ext cx="7871792" cy="4891088"/>
          </a:xfrm>
        </p:spPr>
        <p:txBody>
          <a:bodyPr>
            <a:normAutofit fontScale="85000" lnSpcReduction="20000"/>
          </a:bodyPr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ПРОГНОЗА ЗАВИСИ ОД: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ивотног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доба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раније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постојеце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хипертензије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кардиоваскуларног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апарата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општег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других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пратецих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хрони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обољења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трајања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дубине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апоплекти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коме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мотивације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дијасхизе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степена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спастицитета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преморбидне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структуре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ли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психи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промена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времена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етка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реституције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изгубљених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функција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83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63"/>
    </mc:Choice>
    <mc:Fallback xmlns="">
      <p:transition spd="slow" advTm="2706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22A908-0A4B-4763-B9CF-251EA2D15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када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појавила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спасти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појаву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синкинезија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развој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тони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симетри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асиметри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ног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рефлекса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врата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појаву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покрета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одузетој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страни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свест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контролу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сфинктера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сензорне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пореме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перцепцију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успостављање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баланса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седе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поло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en-US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82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46"/>
    </mc:Choice>
    <mc:Fallback xmlns="">
      <p:transition spd="slow" advTm="20746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D2C029-5999-4341-8AF7-8E1FB22EC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Неповољни чиниоци за прогнозу су: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млитавост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пореме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перцепције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пореме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свести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девијација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о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јаб</a:t>
            </a:r>
            <a:r>
              <a:rPr lang="sr-Cyrl-C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уч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ица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проду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ено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неконтролисање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сфинктера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6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6"/>
    </mc:Choice>
    <mc:Fallback xmlns="">
      <p:transition spd="slow" advTm="15006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3520EB-C68E-465D-A2ED-94140F6A8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Прогноза болесника после можданог удара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B0F5BE-AAE9-4443-894F-BE6EE5F8C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10%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болесника се спонтано опорави</a:t>
            </a:r>
          </a:p>
          <a:p>
            <a:pPr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10%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болесника нема користи од рехабилитације</a:t>
            </a:r>
          </a:p>
          <a:p>
            <a:pPr>
              <a:defRPr/>
            </a:pP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80%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болесника има користи од неке од рехабилитационих процедура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9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32"/>
    </mc:Choice>
    <mc:Fallback xmlns="">
      <p:transition spd="slow" advTm="21132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215AB6-11B0-4E2D-A4EB-8A9EE8F62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РЕХАБИЛИТАЦИОНИ ТИМ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369F1B-8022-4536-81F8-1E3B3235F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лекар физијатар ( вођа тима и координатор)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медицинска сестра,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физиотерапеут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окупациони терапеут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логопед и психолог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консултанти-лекари различитих специјалности и други сарадници (социјални радник)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62"/>
    </mc:Choice>
    <mc:Fallback xmlns="">
      <p:transition spd="slow" advTm="1806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E81FCD-A1EB-4DC2-82CE-C901D4F93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ХЕМИПЛЕГИЈА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E1F5B1B-87EA-450A-9541-540E96D70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знаци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одузетост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једне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половине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тела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Етиолошки узрочник се налази у моторној зони</a:t>
            </a:r>
          </a:p>
          <a:p>
            <a:pPr marL="0" indent="0">
              <a:buNone/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супротне хемисфере мозга.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Узрок хемиплегије је:</a:t>
            </a:r>
          </a:p>
          <a:p>
            <a:pPr marL="0" indent="0">
              <a:buNone/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Мождани удар </a:t>
            </a:r>
          </a:p>
          <a:p>
            <a:pPr marL="0" indent="0">
              <a:buNone/>
              <a:defRPr/>
            </a:pPr>
            <a:r>
              <a:rPr lang="sr-Cyrl-R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Краниоцеребралне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 повреде</a:t>
            </a:r>
          </a:p>
          <a:p>
            <a:pPr marL="0" indent="0">
              <a:buNone/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Инфекција мозга </a:t>
            </a:r>
          </a:p>
          <a:p>
            <a:pPr marL="0" indent="0">
              <a:buNone/>
              <a:defRPr/>
            </a:pPr>
            <a:r>
              <a:rPr lang="sr-Cyrl-R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Демијелинизационе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 болести ЦНС-а</a:t>
            </a:r>
          </a:p>
          <a:p>
            <a:pPr marL="0" indent="0">
              <a:buNone/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Мождане </a:t>
            </a:r>
            <a:r>
              <a:rPr lang="sr-Cyrl-R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неоплазме</a:t>
            </a:r>
            <a:endParaRPr lang="sr-Cyrl-R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0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23"/>
    </mc:Choice>
    <mc:Fallback xmlns="">
      <p:transition spd="slow" advTm="22023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7F647-7BC2-41E8-9BC6-6F1B3F549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11778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Основни рехабилитациони поступци у раној рехабилитацији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AB79E5-2D73-484C-9C73-523124009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33599"/>
            <a:ext cx="7886700" cy="4043363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Корективни положаји у кревету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Пасивне вежбе у циљу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одрћавања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обима покрета у зглобовима и спречавања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 а затим и активно потпомогнуте и/или активне вежбе према степену слабости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Започети неуромишићне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фасцилитаторне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технике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Активности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самозбрињавања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Превенција компликација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инактивитета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на осталим системима органа (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кардиоваскуларном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 респираторном,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уринарном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 кожа)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Остали рехабилитациони поступци према функционалном статусу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логопедски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третман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психосоцијална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евалуација и др)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31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584"/>
    </mc:Choice>
    <mc:Fallback xmlns="">
      <p:transition spd="slow" advTm="36584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AF1566-B7B4-4069-8AC2-0B593367D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Уобичајени ток опоравка парализованих екстремитета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68CACB6-145F-4F74-B98B-1DAFCDEC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032375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Стање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флакцидности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(захваћени екстремитети су одузети, одсутни мишићни рефлекси, смањење мишићног тонуса)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Стање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спастичности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(са појачаним мишићним рефлексима, појавом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патолоских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рефлекса,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спастицитетом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клонусом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развојем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флексионих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и/или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екстензионих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синергија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на крају повратак вољне моторне функције).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Пацијенти одмах после можданог удара имају комплетни или парцијални губитак вољног покрета, стадијум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флакцидности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 Значајном опоравку у смислу настанка вољног покрета претходи повећање мишићног тонуса са живљим рефлексима, а најчешће први вољни покрет се јави у оквиру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флексионе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екстензионе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синергије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праћен је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хипертонусом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 Иако овај стадијум синергија представља значајан стадијум опоравка, многи пацијенти достигну плато опоравка на том нивоу, јер није могуће елиминисати хипертонус.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3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687"/>
    </mc:Choice>
    <mc:Fallback xmlns="">
      <p:transition spd="slow" advTm="6868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08D348-31DE-46E2-A7E9-300108DEC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Физиотерапеутска процена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хемиплегичара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68D96B-3484-4F83-B076-030DFC3E1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Након ЦВИ потребно је извршити неуролошку и физиотерапеутску процену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хемиплегичара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Неуролошка процена: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 -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сензорни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поремећаји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спастицитет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 поремећај нормалног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постуралног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рефлексног механизма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 губитак селективних моторичких образаца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77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62"/>
    </mc:Choice>
    <mc:Fallback xmlns="">
      <p:transition spd="slow" advTm="22162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73EEEC-0EFB-4C2F-91F3-67808B768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Физиотерапеутска процена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хемиплегичара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4ADFE6-C244-4904-AFAB-001DDB115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Мере обима покрета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Процена мишићне снаге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Функционална процена (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Barthel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индекс)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Процена моторичких образаца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26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29"/>
    </mc:Choice>
    <mc:Fallback xmlns="">
      <p:transition spd="slow" advTm="12729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7CF2F5-7806-42E4-A5E7-D6BCB087B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66357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БАРТЕЛ ИНДЕКС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4782A9-33CB-45A9-8FD9-79F8DCB46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190625"/>
            <a:ext cx="8415131" cy="5427890"/>
          </a:xfrm>
        </p:spPr>
        <p:txBody>
          <a:bodyPr>
            <a:normAutofit fontScale="40000" lnSpcReduction="20000"/>
          </a:bodyPr>
          <a:lstStyle/>
          <a:p>
            <a:pPr eaLnBrk="1" fontAlgn="ctr" hangingPunct="1">
              <a:defRPr/>
            </a:pPr>
            <a:r>
              <a:rPr lang="sr-Cyrl-CS" dirty="0"/>
              <a:t>Храњење</a:t>
            </a:r>
            <a:r>
              <a:rPr lang="sr-Cyrl-RS" dirty="0"/>
              <a:t>               </a:t>
            </a:r>
            <a:r>
              <a:rPr lang="sr-Cyrl-CS" dirty="0"/>
              <a:t>10</a:t>
            </a:r>
            <a:r>
              <a:rPr lang="sr-Cyrl-RS" dirty="0"/>
              <a:t>       </a:t>
            </a:r>
            <a:r>
              <a:rPr lang="sr-Cyrl-CS" dirty="0" err="1"/>
              <a:t>Независтан,способан</a:t>
            </a:r>
            <a:r>
              <a:rPr lang="sr-Cyrl-CS" dirty="0"/>
              <a:t> да употреби прибор за јело</a:t>
            </a:r>
            <a:endParaRPr lang="sr-Cyrl-RS" dirty="0"/>
          </a:p>
          <a:p>
            <a:pPr marL="0" indent="0" fontAlgn="ctr">
              <a:buNone/>
              <a:defRPr/>
            </a:pPr>
            <a:r>
              <a:rPr lang="sr-Cyrl-RS" dirty="0"/>
              <a:t>                                           </a:t>
            </a:r>
            <a:r>
              <a:rPr lang="sr-Cyrl-CS" dirty="0"/>
              <a:t>5      </a:t>
            </a:r>
            <a:r>
              <a:rPr lang="sr-Cyrl-RS" dirty="0"/>
              <a:t> </a:t>
            </a:r>
            <a:r>
              <a:rPr lang="sr-Cyrl-CS" dirty="0"/>
              <a:t>Потребна помоћ при </a:t>
            </a:r>
            <a:r>
              <a:rPr lang="sr-Cyrl-CS" dirty="0" err="1"/>
              <a:t>јелу,сечењу</a:t>
            </a:r>
            <a:r>
              <a:rPr lang="sr-Cyrl-CS" dirty="0"/>
              <a:t> хлеба и др.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Купање</a:t>
            </a:r>
            <a:r>
              <a:rPr lang="sr-Cyrl-RS" dirty="0"/>
              <a:t>                    </a:t>
            </a:r>
            <a:r>
              <a:rPr lang="sr-Cyrl-CS" dirty="0"/>
              <a:t>5</a:t>
            </a:r>
            <a:r>
              <a:rPr lang="sr-Cyrl-RS" dirty="0"/>
              <a:t>       </a:t>
            </a:r>
            <a:r>
              <a:rPr lang="sr-Cyrl-CS" dirty="0"/>
              <a:t>Обавља купање без помоћи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Лична тоалета       5</a:t>
            </a:r>
            <a:r>
              <a:rPr lang="sr-Cyrl-RS" dirty="0"/>
              <a:t>      </a:t>
            </a:r>
            <a:r>
              <a:rPr lang="sr-Cyrl-CS" dirty="0"/>
              <a:t>Сам обавља умивање, прање зуба, </a:t>
            </a:r>
            <a:r>
              <a:rPr lang="sr-Cyrl-CS" dirty="0" err="1"/>
              <a:t>чешљање,бријање</a:t>
            </a:r>
            <a:r>
              <a:rPr lang="sr-Cyrl-CS" dirty="0"/>
              <a:t> и сл.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Облачење</a:t>
            </a:r>
            <a:r>
              <a:rPr lang="sr-Cyrl-RS" dirty="0"/>
              <a:t>              </a:t>
            </a:r>
            <a:r>
              <a:rPr lang="sr-Cyrl-CS" dirty="0"/>
              <a:t>10</a:t>
            </a:r>
            <a:r>
              <a:rPr lang="sr-Cyrl-RS" dirty="0"/>
              <a:t>       </a:t>
            </a:r>
            <a:r>
              <a:rPr lang="sr-Cyrl-CS" dirty="0"/>
              <a:t>Независтан код обувања обуће и одеће</a:t>
            </a:r>
            <a:endParaRPr lang="sr-Cyrl-RS" dirty="0"/>
          </a:p>
          <a:p>
            <a:pPr marL="0" indent="0" fontAlgn="ctr">
              <a:buNone/>
              <a:defRPr/>
            </a:pPr>
            <a:r>
              <a:rPr lang="sr-Cyrl-RS" dirty="0"/>
              <a:t>                                            5      </a:t>
            </a:r>
            <a:r>
              <a:rPr lang="sr-Cyrl-CS" dirty="0"/>
              <a:t>Потребна помоћ при облачењу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Контрола                 10 Контролише </a:t>
            </a:r>
            <a:r>
              <a:rPr lang="sr-Cyrl-CS" dirty="0" err="1"/>
              <a:t>дефекацију</a:t>
            </a:r>
            <a:r>
              <a:rPr lang="sr-Cyrl-CS" dirty="0"/>
              <a:t>. Може да употреби </a:t>
            </a:r>
            <a:r>
              <a:rPr lang="sr-Cyrl-CS" dirty="0" err="1"/>
              <a:t>клизму</a:t>
            </a:r>
            <a:r>
              <a:rPr lang="sr-Cyrl-CS" dirty="0"/>
              <a:t> или чепиће</a:t>
            </a:r>
          </a:p>
          <a:p>
            <a:pPr marL="0" indent="0" fontAlgn="ctr">
              <a:buNone/>
              <a:defRPr/>
            </a:pPr>
            <a:r>
              <a:rPr lang="sr-Cyrl-CS" dirty="0"/>
              <a:t>        </a:t>
            </a:r>
            <a:r>
              <a:rPr lang="sr-Cyrl-CS" dirty="0" err="1"/>
              <a:t>дефекације</a:t>
            </a:r>
            <a:r>
              <a:rPr lang="sr-Cyrl-CS" dirty="0"/>
              <a:t>               5 Повремене незгоде или је потребна помоћ код </a:t>
            </a:r>
            <a:r>
              <a:rPr lang="sr-Cyrl-CS" dirty="0" err="1"/>
              <a:t>клизме</a:t>
            </a:r>
            <a:r>
              <a:rPr lang="sr-Cyrl-CS" dirty="0"/>
              <a:t> или чепића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Контрола                 10 Контролише </a:t>
            </a:r>
            <a:r>
              <a:rPr lang="sr-Cyrl-CS" dirty="0" err="1"/>
              <a:t>уринирање</a:t>
            </a:r>
            <a:r>
              <a:rPr lang="sr-Cyrl-CS" dirty="0"/>
              <a:t>. Може да помогне код скупљања урина</a:t>
            </a:r>
          </a:p>
          <a:p>
            <a:pPr marL="0" indent="0" fontAlgn="ctr">
              <a:buNone/>
              <a:defRPr/>
            </a:pPr>
            <a:r>
              <a:rPr lang="sr-Cyrl-CS" dirty="0"/>
              <a:t>       мокраћне бешике</a:t>
            </a:r>
            <a:r>
              <a:rPr lang="sr-Cyrl-RS" dirty="0"/>
              <a:t>     </a:t>
            </a:r>
            <a:r>
              <a:rPr lang="sr-Cyrl-CS" dirty="0"/>
              <a:t>5 Повремене незгоде код </a:t>
            </a:r>
            <a:r>
              <a:rPr lang="sr-Cyrl-CS" dirty="0" err="1"/>
              <a:t>уринирања</a:t>
            </a:r>
            <a:r>
              <a:rPr lang="sr-Cyrl-CS" dirty="0"/>
              <a:t> или је потребна помоћ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Трансфер при  употреби тоалета        </a:t>
            </a:r>
          </a:p>
          <a:p>
            <a:pPr marL="0" indent="0" fontAlgn="ctr">
              <a:buNone/>
              <a:defRPr/>
            </a:pPr>
            <a:r>
              <a:rPr lang="sr-Cyrl-CS" dirty="0"/>
              <a:t>                                              10 Самосталан при употреби тоалета или ноћног </a:t>
            </a:r>
            <a:r>
              <a:rPr lang="sr-Cyrl-CS" dirty="0" err="1"/>
              <a:t>суда,облачењу</a:t>
            </a:r>
            <a:r>
              <a:rPr lang="sr-Cyrl-CS" dirty="0"/>
              <a:t>,  </a:t>
            </a:r>
            <a:r>
              <a:rPr lang="sr-Cyrl-CS" dirty="0" err="1"/>
              <a:t>брисању,испирању</a:t>
            </a:r>
            <a:r>
              <a:rPr lang="sr-Cyrl-CS" dirty="0"/>
              <a:t> или </a:t>
            </a:r>
            <a:r>
              <a:rPr lang="sr-Cyrl-CS" dirty="0" err="1"/>
              <a:t>чиш</a:t>
            </a:r>
            <a:r>
              <a:rPr lang="x-none" dirty="0"/>
              <a:t>ћ</a:t>
            </a:r>
            <a:r>
              <a:rPr lang="sr-Cyrl-CS" dirty="0" err="1"/>
              <a:t>ењу</a:t>
            </a:r>
            <a:r>
              <a:rPr lang="sr-Cyrl-CS" dirty="0"/>
              <a:t> ноћног суда</a:t>
            </a:r>
            <a:endParaRPr lang="sr-Cyrl-RS" dirty="0"/>
          </a:p>
          <a:p>
            <a:pPr marL="0" indent="0" fontAlgn="t">
              <a:buNone/>
              <a:defRPr/>
            </a:pPr>
            <a:r>
              <a:rPr lang="sr-Cyrl-CS" dirty="0"/>
              <a:t>                                               5</a:t>
            </a:r>
            <a:r>
              <a:rPr lang="sr-Cyrl-RS" dirty="0"/>
              <a:t> </a:t>
            </a:r>
            <a:r>
              <a:rPr lang="sr-Cyrl-CS" dirty="0"/>
              <a:t>Потребна помоћ при балансу, облачењу или коришћењу папира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Трансфер столица-кревет</a:t>
            </a:r>
            <a:endParaRPr lang="sr-Cyrl-RS" dirty="0"/>
          </a:p>
          <a:p>
            <a:pPr marL="0" indent="0" fontAlgn="ctr">
              <a:buNone/>
              <a:defRPr/>
            </a:pPr>
            <a:r>
              <a:rPr lang="sr-Cyrl-RS" dirty="0"/>
              <a:t>                                              </a:t>
            </a:r>
            <a:r>
              <a:rPr lang="sr-Cyrl-CS" dirty="0"/>
              <a:t>15</a:t>
            </a:r>
            <a:r>
              <a:rPr lang="sr-Cyrl-RS" dirty="0"/>
              <a:t> </a:t>
            </a:r>
            <a:r>
              <a:rPr lang="sr-Cyrl-CS" dirty="0"/>
              <a:t>Независтан у оквиру употребе кочница и папучица  на инвалидским колицима</a:t>
            </a:r>
            <a:endParaRPr lang="en-US" dirty="0"/>
          </a:p>
          <a:p>
            <a:pPr marL="0" indent="0" fontAlgn="t">
              <a:buNone/>
              <a:defRPr/>
            </a:pPr>
            <a:r>
              <a:rPr lang="sr-Cyrl-CS" dirty="0"/>
              <a:t>                                              10</a:t>
            </a:r>
            <a:r>
              <a:rPr lang="sr-Cyrl-RS" dirty="0"/>
              <a:t> </a:t>
            </a:r>
            <a:r>
              <a:rPr lang="sr-Cyrl-CS" dirty="0"/>
              <a:t>Минимална помоћ или надзор</a:t>
            </a:r>
            <a:endParaRPr lang="sr-Cyrl-RS" dirty="0"/>
          </a:p>
          <a:p>
            <a:pPr marL="0" indent="0" fontAlgn="t">
              <a:buNone/>
              <a:defRPr/>
            </a:pPr>
            <a:r>
              <a:rPr lang="sr-Cyrl-RS" dirty="0"/>
              <a:t>                                               </a:t>
            </a:r>
            <a:r>
              <a:rPr lang="sr-Cyrl-CS" dirty="0"/>
              <a:t>5</a:t>
            </a:r>
            <a:r>
              <a:rPr lang="sr-Cyrl-RS" dirty="0"/>
              <a:t> </a:t>
            </a:r>
            <a:r>
              <a:rPr lang="sr-Cyrl-CS" dirty="0"/>
              <a:t>Самостално седи али захтева помоћ код трансфера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Кретање</a:t>
            </a:r>
            <a:r>
              <a:rPr lang="sr-Cyrl-RS" dirty="0"/>
              <a:t>                     </a:t>
            </a:r>
            <a:r>
              <a:rPr lang="sr-Cyrl-CS" dirty="0"/>
              <a:t>15 Независан при ходу од50 метара. Користи помагала са при ходу по неравном</a:t>
            </a:r>
          </a:p>
          <a:p>
            <a:pPr marL="0" indent="0" fontAlgn="ctr">
              <a:buNone/>
              <a:defRPr/>
            </a:pPr>
            <a:r>
              <a:rPr lang="sr-Cyrl-CS" dirty="0"/>
              <a:t>                                              10 Потребна помоћ при ходу до 50 метара</a:t>
            </a:r>
            <a:endParaRPr lang="sr-Cyrl-RS" dirty="0"/>
          </a:p>
          <a:p>
            <a:pPr marL="0" indent="0" fontAlgn="ctr">
              <a:buNone/>
              <a:defRPr/>
            </a:pPr>
            <a:r>
              <a:rPr lang="sr-Cyrl-RS" dirty="0"/>
              <a:t>                                               </a:t>
            </a:r>
            <a:r>
              <a:rPr lang="en-US" dirty="0"/>
              <a:t>5</a:t>
            </a:r>
            <a:r>
              <a:rPr lang="sr-Cyrl-RS" dirty="0"/>
              <a:t> </a:t>
            </a:r>
            <a:r>
              <a:rPr lang="sr-Cyrl-CS" dirty="0"/>
              <a:t>Независан у </a:t>
            </a:r>
            <a:r>
              <a:rPr lang="sr-Cyrl-CS" dirty="0" err="1"/>
              <a:t>инв</a:t>
            </a:r>
            <a:r>
              <a:rPr lang="sr-Cyrl-CS" dirty="0"/>
              <a:t>. Колицима до 50 м. Неспособан </a:t>
            </a:r>
            <a:r>
              <a:rPr lang="sr-Cyrl-CS" dirty="0" err="1"/>
              <a:t>ѕа</a:t>
            </a:r>
            <a:r>
              <a:rPr lang="sr-Cyrl-CS" dirty="0"/>
              <a:t> самосталан ход.</a:t>
            </a:r>
            <a:endParaRPr lang="en-US" dirty="0"/>
          </a:p>
          <a:p>
            <a:pPr eaLnBrk="1" fontAlgn="ctr" hangingPunct="1">
              <a:defRPr/>
            </a:pPr>
            <a:r>
              <a:rPr lang="sr-Cyrl-CS" dirty="0"/>
              <a:t>  Ход по                      10 Независан. Може да користи помагала</a:t>
            </a:r>
            <a:endParaRPr lang="en-US" dirty="0"/>
          </a:p>
          <a:p>
            <a:pPr marL="0" indent="0" fontAlgn="ctr">
              <a:buNone/>
              <a:defRPr/>
            </a:pPr>
            <a:r>
              <a:rPr lang="sr-Cyrl-CS" dirty="0"/>
              <a:t>         степеницама </a:t>
            </a:r>
            <a:r>
              <a:rPr lang="sr-Cyrl-RS" dirty="0"/>
              <a:t>          </a:t>
            </a:r>
            <a:r>
              <a:rPr lang="en-US" dirty="0"/>
              <a:t>5</a:t>
            </a:r>
            <a:r>
              <a:rPr lang="sr-Cyrl-RS" dirty="0"/>
              <a:t> </a:t>
            </a:r>
            <a:r>
              <a:rPr lang="en-US" dirty="0" err="1"/>
              <a:t>Потребна</a:t>
            </a:r>
            <a:r>
              <a:rPr lang="en-US" dirty="0"/>
              <a:t> </a:t>
            </a:r>
            <a:r>
              <a:rPr lang="en-US" dirty="0" err="1"/>
              <a:t>помоћ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надзор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72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28"/>
    </mc:Choice>
    <mc:Fallback xmlns="">
      <p:transition spd="slow" advTm="5628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7474EA-45FD-4B68-AD45-18B6B13B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Модификована Ранкин скала (МРС)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B4975F-FA43-4C42-8847-A78B9095F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0 Без симптома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 Без значајне онеспособљености упркос присуству симптома, способан за извршавање свих уобичајених активности и обавеза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 Лака онеспособљеност, није способан да изврши све раније активности, али је у стању да води рачуна о себи без помоћи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 Средња онеспособљеност, захтева помоћ, али је способан да хода без асистенције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 Умерено тешка онеспособљеност, није способан да хода без асистенције нити за извршавање сопствених потреба без асистенције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 Тешка онеспособљеност, везан за постељу, инконтинентан и захтева сталну негу и пажњу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6 Смрт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85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5"/>
    </mc:Choice>
    <mc:Fallback xmlns="">
      <p:transition spd="slow" advTm="4465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CF2E99-FAEF-45CA-A191-728070430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Глазгов-кома скала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4C836CA-DF6A-499B-BE0B-A3536B31E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3370" y="1825624"/>
            <a:ext cx="5892801" cy="4894489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Отварање очиј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Никад 1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На болну драж 2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На вербалну стимулацију 3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Спонтано 4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Најбољи вербални одговор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Нема одговора 1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Неразумљиви звуци 2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Неприкладне речи 3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Разговара, дезоријентисан 4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Разговара оријентисан 5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Најбољи моторни одговор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Нема одговора 1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Децеребрациона ригидност 2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Декортикациона ригидност 3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Флексионо повлачење 4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Локализација бола 5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Извршава налог 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5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5"/>
    </mc:Choice>
    <mc:Fallback xmlns="">
      <p:transition spd="slow" advTm="2545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C74F81-7A07-4E31-8766-EC514F65A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Модификована 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ASHWORTH (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Ašvort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скала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234822-0931-4426-99CB-37514C506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0 Нема повишеног мишићног тонуса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1 Лако повишен мишични тонус, који се манифестује минималним отпором на крају обима покрета, када се захваћени сегмент помера у флексију или екстензију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1+ Лако повишен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мишини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тонус, који се манифестује минималним отпором на мање од половине обима покрета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2 Јаче наглашено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повећење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мишићног тонуса, које се манифестује отпором кроз већи део обима покрета, али се захваћени сегмент лако пасивно помера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3 Значајно повећање мишићног тонуса, пасивни покрет се отежано изводи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4 Захваћени сегмент је ригидан у положају флексије или екстензије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3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33"/>
    </mc:Choice>
    <mc:Fallback xmlns="">
      <p:transition spd="slow" advTm="413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91D15D-0857-4106-81B7-5EDDB9997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Моторички тестови код пацијената са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хемипарезом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после ЦВИ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D2ECB2-C0DA-473D-B526-F70758CE9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Функционални тест кретања-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Functional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Ambulation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Gategory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(FAC)</a:t>
            </a:r>
          </a:p>
          <a:p>
            <a:pPr>
              <a:defRPr/>
            </a:pP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Десетометарни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тест хода-10-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Meter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Gehtest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Шесто или дванаесто минутни тест ходања</a:t>
            </a:r>
          </a:p>
          <a:p>
            <a:pPr>
              <a:defRPr/>
            </a:pP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Timed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Up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&amp; Go Test ( TUG test)</a:t>
            </a:r>
          </a:p>
          <a:p>
            <a:pPr>
              <a:defRPr/>
            </a:pP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Степ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тест</a:t>
            </a:r>
          </a:p>
          <a:p>
            <a:pPr>
              <a:defRPr/>
            </a:pP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Rivermead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Motor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Motor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Scale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1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88"/>
    </mc:Choice>
    <mc:Fallback xmlns="">
      <p:transition spd="slow" advTm="20388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5ED861-DDFE-49FB-BEE5-F3FB99FE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тест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56D704-A518-41DB-900A-84F43543F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965700"/>
          </a:xfrm>
        </p:spPr>
        <p:txBody>
          <a:bodyPr>
            <a:normAutofit fontScale="92500" lnSpcReduction="20000"/>
          </a:bodyPr>
          <a:lstStyle/>
          <a:p>
            <a:r>
              <a:rPr lang="sr-Cyrl-RS" sz="2100" dirty="0">
                <a:latin typeface="Arial" panose="020B0604020202020204" pitchFamily="34" charset="0"/>
                <a:cs typeface="Arial" panose="020B0604020202020204" pitchFamily="34" charset="0"/>
              </a:rPr>
              <a:t>Стаза од 15 метара, анализира се време за које испитаник пређе </a:t>
            </a:r>
            <a:r>
              <a:rPr lang="sr-Cyrl-RS" sz="2100" dirty="0" err="1">
                <a:latin typeface="Arial" panose="020B0604020202020204" pitchFamily="34" charset="0"/>
                <a:cs typeface="Arial" panose="020B0604020202020204" pitchFamily="34" charset="0"/>
              </a:rPr>
              <a:t>стазу,брзина</a:t>
            </a:r>
            <a:r>
              <a:rPr lang="sr-Cyrl-RS" sz="2100" dirty="0">
                <a:latin typeface="Arial" panose="020B0604020202020204" pitchFamily="34" charset="0"/>
                <a:cs typeface="Arial" panose="020B0604020202020204" pitchFamily="34" charset="0"/>
              </a:rPr>
              <a:t> и дужина корака.</a:t>
            </a:r>
          </a:p>
          <a:p>
            <a:pPr marL="0" fontAlgn="t">
              <a:spcBef>
                <a:spcPts val="0"/>
              </a:spcBef>
            </a:pPr>
            <a:r>
              <a:rPr lang="sr-Cyrl-RS" sz="18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ППацијент</a:t>
            </a:r>
            <a:r>
              <a:rPr lang="sr-Cyrl-RS" sz="1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може да иде или захтева помоћ две особе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Неспособан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Пацијент не може да иде или захтева помоћ две особе</a:t>
            </a: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Неспособан</a:t>
            </a: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Пацијент захтева помоћ једне особе у циљу одржавања равнотеже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Зависан-ниво 2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Пацијент захтева сталну помоћ једне особе код хода, равнотеже и координације хода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Зависан-ниво 1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Пацијент изискује потребу вербалне потпоре или праћење од стране једне особе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Зависан-надзор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Пацијент је самосталан при ходу по равном терену, захтева минималну помоћ, код савлађивања степеница, нагиба или неравног терена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Независан-по равном терену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b="1" dirty="0">
                <a:latin typeface="Arial" panose="020B0604020202020204" pitchFamily="34" charset="0"/>
                <a:cs typeface="Arial" panose="020B0604020202020204" pitchFamily="34" charset="0"/>
              </a:rPr>
              <a:t>Потпуно самосталан у ходу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Независан</a:t>
            </a:r>
          </a:p>
          <a:p>
            <a:pPr marL="0" fontAlgn="t">
              <a:spcBef>
                <a:spcPts val="0"/>
              </a:spcBef>
            </a:pP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90"/>
    </mc:Choice>
    <mc:Fallback xmlns="">
      <p:transition spd="slow" advTm="1209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0ECE96-80F7-4B35-8941-A0FCBB76F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ХЕМИПЛЕГИЈА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92A90B-396B-4E31-BD44-8AFDEFC53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Поред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пореме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моторике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код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ара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налазе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друге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промене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измена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понашања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оште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ћ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сензибилитета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перцепције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Cyrl-R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Јасно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посебно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код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десних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хемиплегија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имамо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пореме</a:t>
            </a:r>
            <a:r>
              <a:rPr lang="sr-Cyrl-R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ћај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говора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код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левих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наглашене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психи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измене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r-Cyrl-R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Синдром хемиплегије: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Промена целокупне личности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Поремећај вида и слуха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Поремећај говора комуникације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Поремећај мишљења, памћења и др.</a:t>
            </a:r>
            <a:endParaRPr lang="sr-Cyrl-R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13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83"/>
    </mc:Choice>
    <mc:Fallback xmlns="">
      <p:transition spd="slow" advTm="29683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88AE0E-6894-4D70-8E26-177241377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000" dirty="0" err="1">
                <a:latin typeface="Arial" panose="020B0604020202020204" pitchFamily="34" charset="0"/>
                <a:cs typeface="Arial" panose="020B0604020202020204" pitchFamily="34" charset="0"/>
              </a:rPr>
              <a:t>Десетометарни</a:t>
            </a:r>
            <a:r>
              <a:rPr lang="sr-Cyrl-RS" sz="4000" dirty="0">
                <a:latin typeface="Arial" panose="020B0604020202020204" pitchFamily="34" charset="0"/>
                <a:cs typeface="Arial" panose="020B0604020202020204" pitchFamily="34" charset="0"/>
              </a:rPr>
              <a:t> тест хода-</a:t>
            </a:r>
            <a:br>
              <a:rPr lang="sr-Cyrl-R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4000" dirty="0"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sr-Latn-RS" sz="4000" dirty="0" err="1">
                <a:latin typeface="Arial" panose="020B0604020202020204" pitchFamily="34" charset="0"/>
                <a:cs typeface="Arial" panose="020B0604020202020204" pitchFamily="34" charset="0"/>
              </a:rPr>
              <a:t>Meter</a:t>
            </a:r>
            <a:r>
              <a:rPr lang="sr-Latn-R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4000" dirty="0" err="1">
                <a:latin typeface="Arial" panose="020B0604020202020204" pitchFamily="34" charset="0"/>
                <a:cs typeface="Arial" panose="020B0604020202020204" pitchFamily="34" charset="0"/>
              </a:rPr>
              <a:t>Walking</a:t>
            </a:r>
            <a:r>
              <a:rPr lang="sr-Latn-RS" sz="4000" dirty="0">
                <a:latin typeface="Arial" panose="020B0604020202020204" pitchFamily="34" charset="0"/>
                <a:cs typeface="Arial" panose="020B0604020202020204" pitchFamily="34" charset="0"/>
              </a:rPr>
              <a:t> test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EEDF2EE-DBE2-4D54-B8AB-5399CD5B7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Одреди се стаза дуга 10 метара, на којој се мери време за које пацијент прелази ту стазу и број корака који направи.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Мерење се понови три пута и одреди се просечно.</a:t>
            </a:r>
          </a:p>
          <a:p>
            <a:pPr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БРЗИНА ХОДА =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ДУЖИНА КОРАКА 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ФРЕКВЕНЦИЈА КОРАКА</a:t>
            </a:r>
          </a:p>
          <a:p>
            <a:pPr>
              <a:spcBef>
                <a:spcPts val="800"/>
              </a:spcBef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Висок ниво брзине хода значи добар моторички опоравак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  <a:defRPr/>
            </a:pPr>
            <a:r>
              <a:rPr lang="x-none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рзина хода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већа од 1,5 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km/h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представља сигнифактни фактор за самосталност хода и самозбрињавање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800"/>
              </a:spcBef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Критична вредност је брзина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мања од 0,54 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km/h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24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82"/>
    </mc:Choice>
    <mc:Fallback xmlns="">
      <p:transition spd="slow" advTm="13082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68F846-D351-4580-A688-17D6789F2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000" dirty="0">
                <a:latin typeface="Arial" panose="020B0604020202020204" pitchFamily="34" charset="0"/>
                <a:cs typeface="Arial" panose="020B0604020202020204" pitchFamily="34" charset="0"/>
              </a:rPr>
              <a:t>ШЕСТО МИНУТНИ ТЕСТ ХОДА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B4363A8-4D3C-4FE0-8DDA-83F33DC0E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На стази од 40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мери се колико растојање пређе хемипаретичар за 6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Ход се максимално после 15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може прекинути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Постоји висок степен кореалације изме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ђ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у постигнуте дужине и брзине хода, упоређујући са снагом плантарних флексора и равнотежом код хемиплегичара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Модификација овог теста је 12-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тест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3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09"/>
    </mc:Choice>
    <mc:Fallback xmlns="">
      <p:transition spd="slow" advTm="11809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D4970A-45C5-4C32-A51A-D5BB2CE96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Timed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Up</a:t>
            </a: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&amp; Go test (TUG)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AF43C4-64E4-44E2-944A-411AACB7E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ацијент устаје са једне стандардизоване столице, хода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10 корака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), враћа се назад и седа на столицу</a:t>
            </a:r>
          </a:p>
          <a:p>
            <a:pPr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Мери се време које пацијент утроши од устајања до поновног седања на столицу </a:t>
            </a:r>
          </a:p>
          <a:p>
            <a:pPr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Гранична вредност је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нормална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вредност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од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5,4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40,8 s</a:t>
            </a:r>
          </a:p>
          <a:p>
            <a:pPr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Ако је потребно пацијенту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више од 30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сигурно захтева помоћ у оквиру АДЖ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3"/>
    </mc:Choice>
    <mc:Fallback xmlns="">
      <p:transition spd="slow" advTm="10443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B2A00E-8B62-4941-AD10-CA76D4D7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СКАЛА МОТОРИЧКЕ ПРОЦЕНЕ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850B48-A30F-49BC-9A98-63B6F2E0F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Стајање на паретичној нози, при чему се направи један корак ка напред другом ногом (носећа нога мора бити екстендирана)</a:t>
            </a:r>
          </a:p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Ход уз помоћ друге особе</a:t>
            </a:r>
          </a:p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Ход 3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без помоћи (сва помоћна средства су дозвољена)</a:t>
            </a:r>
          </a:p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Ход од 5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без помоћи</a:t>
            </a:r>
          </a:p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Ход 10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без помоћи, окретање, подизање малог џака са песком са пода и враћање уназад у времену мањем од 25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800100" lvl="1" indent="-342900">
              <a:buFontTx/>
              <a:buAutoNum type="arabicParenR"/>
              <a:defRPr/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Пет степеница се попети и сићи за мање од 35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без држања за гелендер, а друга помоћна средства су дозвољена</a:t>
            </a:r>
          </a:p>
          <a:p>
            <a:pPr>
              <a:defRPr/>
            </a:pP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Прва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радња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оцењује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најлошијом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оценом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(1), а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последња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најбољом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(6)</a:t>
            </a: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23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27"/>
    </mc:Choice>
    <mc:Fallback xmlns="">
      <p:transition spd="slow" advTm="39027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A60D41-3192-414B-8D72-807D3E932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СТЕП ТЕСТ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C14B60-876D-4D8D-AF22-A447880CE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Тест баланса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Пацијент стоји испред једне препреке (блок) на раздаљини од 5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Блок је висок 7,5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, широк 41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, дубине 30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Пацијент после једног сигнала покушава да стави једну ногу испред блока (препреке) и да је врати назад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У периоду од </a:t>
            </a: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 мери се број корака, покушаја и успешног извођења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dirty="0">
                <a:latin typeface="Arial" panose="020B0604020202020204" pitchFamily="34" charset="0"/>
                <a:cs typeface="Arial" panose="020B0604020202020204" pitchFamily="34" charset="0"/>
              </a:rPr>
              <a:t>Ако не може да изведе ни једном и нема равнотежу добија оцену “0”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62"/>
    </mc:Choice>
    <mc:Fallback xmlns="">
      <p:transition spd="slow" advTm="34262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3024D0-ADF3-40D0-B974-E5909A00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Стадијуми моторног опоравка по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Signe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Brunnstrom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6E79B37-A966-4E2D-BDAB-5B650BF4E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екстремитет флакцидан – без вољних покрета.</a:t>
            </a:r>
          </a:p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спастицитет почиње да се развија – флексиони или екстензиони синергизми целог екстремитета као рефлексни одговор на драж или вољни напор уз минималну вољну активност.</a:t>
            </a:r>
          </a:p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изражен спастицитет – вољна контрола кроз синергичне покрете при чему синергична контрола не мора бити у потпуности развијена за све сегменте екстремитета.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61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7"/>
    </mc:Choice>
    <mc:Fallback xmlns="">
      <p:transition spd="slow" advTm="39007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33808A-21A6-479C-9D32-B0361EAE9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Стадијуми моторног опоравка по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Signe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dirty="0" err="1">
                <a:latin typeface="Arial" panose="020B0604020202020204" pitchFamily="34" charset="0"/>
                <a:cs typeface="Arial" panose="020B0604020202020204" pitchFamily="34" charset="0"/>
              </a:rPr>
              <a:t>Brunnstrom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82340A1-9FAE-4E61-B85D-CA04FA9A4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IV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спастицитет почиње да се смањује – комбинације покрета: поред синергија при извођењу моторних радњи присутни и селективни (изоловани) покрети у појединим сегментима.</a:t>
            </a:r>
          </a:p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спастицитет се и даље смањује – изводи све теже комбинације покрета уз губитак предоминације основних синергистичких образаца над селективним покретима.</a:t>
            </a:r>
          </a:p>
          <a:p>
            <a:pPr>
              <a:defRPr/>
            </a:pPr>
            <a:r>
              <a:rPr lang="sr-Latn-RS" dirty="0">
                <a:latin typeface="Arial" panose="020B0604020202020204" pitchFamily="34" charset="0"/>
                <a:cs typeface="Arial" panose="020B0604020202020204" pitchFamily="34" charset="0"/>
              </a:rPr>
              <a:t>VI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спастицитет нестао или минималан – селективни покрети свих сегмената постају могући и координација покрета се приближава нормалној.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Опоравак може да се заустави на било ком од наведених нивоа.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27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99"/>
    </mc:Choice>
    <mc:Fallback xmlns="">
      <p:transition spd="slow" advTm="4309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6FB5EE-6B05-4758-B7F3-284D2D397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ПОСТУРАЛНА РЕАКТИВНОСТ ХЕМИПЛЕГИЧАРА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BC2934-A609-44C5-8899-7604B36AD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Основне тешкоће пацијената са хемиплегијом су: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-абнормална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кординација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-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постурална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рефлексна активност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Смањење обима покрета  и слабост мишића су секундарни феномени и настају као последица абнормалне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кординације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 положаја и покрета.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Нормална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постурална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рефлексна активност, омогућава да се успостави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вертикализација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одржавање равнотеже.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58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73"/>
    </mc:Choice>
    <mc:Fallback xmlns="">
      <p:transition spd="slow" advTm="27573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995A3D-8C07-49C1-AAA5-CA5676677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Основни терапијски модалитети у рехабилитацији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7F6D0DA-9D63-4C0B-BE64-55E420EFC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Кинезитерапија (конвенционалне-класичне методе, специфичне кинезитерапијске технике- Бруннстром, Бобатх, ПНФ)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Методе биофеедбацк-а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Функционална електрична стимулација (ФЕС)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Примена ортоза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Остале технике, процедуре и медикаментозна терапија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Савремене технике у рехабилитацији-РОБОТИ</a:t>
            </a:r>
            <a:endParaRPr 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72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81"/>
    </mc:Choice>
    <mc:Fallback xmlns="">
      <p:transition spd="slow" advTm="32181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7971A-F6F1-4369-B61D-9576CE507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-класичан приступ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315EF5D-F31B-40C2-B447-9F3422767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Вежбе за повећање и/или одржавање обима покрета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Вежбе за јачање мускулатуре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Вежбе баланса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Увежбавање активности самозбрињавања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Увежбавање хода и АДЖ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Компензаторне активности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29"/>
    </mc:Choice>
    <mc:Fallback xmlns="">
      <p:transition spd="slow" advTm="2112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D18FF4-21BF-4E34-A849-315C41E05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МОЖДАНИ УДАР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77DF52-CA89-4C31-A899-ECDA03FDD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Цереброваскуларне болести обухватају широк спектар болести и поремећаја у чијој је основи оштећење крвних судова мозга. Симптоми цереброваскуларних болести могу да се развију нагло и тада говоримо о можданом удару (шлог) или се развијају постепено.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Мождани удар означава нагло настали фокални, неконвулзивни неуролошки поремећај који траје дуже од 60 минута и сем васкуларних узрока (васкуларног оштећења) не може се открити други разлог описаних поремећаја.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Поремећај или прекид циркулације крви (исхемија, анемија) и поремећај оксигенације крви (аноксија, хипоксија) има за последицу смањено снабдевање мозга енергетским материјама што може да доведе до промена које се крећу у распону од функционалних поремећаја до слике тзв. синдрома можданог удара.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13"/>
    </mc:Choice>
    <mc:Fallback xmlns="">
      <p:transition spd="slow" advTm="61013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E5FEC7-28E5-4E92-8B9B-BA38AEDBC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Специфичне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кинезитерапијске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технике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D3CC2F-2E4D-4FDC-9FD9-3BE9A03B4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Специфични кинезитерапијски програми као што су Бобатх, ПНФ (проприоцептивна неуромускуларна фацилитација) или Бруннстром, концепцијски и по техникама се међусобно разликују али заједничко им је коришћење аферентне стимулације резидуалних и промењених елемената неуроконтроле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55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82"/>
    </mc:Choice>
    <mc:Fallback xmlns="">
      <p:transition spd="slow" advTm="25282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78888C-76A9-4E87-93FF-9BA028DA8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076325"/>
            <a:ext cx="7950200" cy="51006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Код хемиплегије односно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хемипарезе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срећемо следеће функционалне поремећаје:</a:t>
            </a:r>
          </a:p>
          <a:p>
            <a:pPr marL="0" indent="0">
              <a:buNone/>
              <a:defRPr/>
            </a:pP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-немогућност или слабљење активног покрета-парализа или пареза. 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 патолошка измена тонуса,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хипо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или  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хипертонуса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 поремећај нормалног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постуралног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рефлексног механизма </a:t>
            </a:r>
          </a:p>
          <a:p>
            <a:pPr marL="0" indent="0">
              <a:buNone/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 -и губитак селективног покрета.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0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08"/>
    </mc:Choice>
    <mc:Fallback xmlns="">
      <p:transition spd="slow" advTm="20608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C2F012-E01D-43CF-A254-361ED2FE3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ПРОМЕНЕ ТОНУСА ПОДЕЉЕНЕ СУ НА ТРИ ФАЗЕ: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27B006-7433-42C4-938E-86541E277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Прва рана или млитава фаза 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Друга фаза или фаза спастицитета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Трећа фаза или фаза опоравка - често релативног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79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87"/>
    </mc:Choice>
    <mc:Fallback xmlns="">
      <p:transition spd="slow" advTm="14087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5ECD26-AC32-464A-9163-E29E06CEE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Задаци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3A03EB-2205-4693-BC9B-3C118DE35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Побољшање и успостављање моторне контроле 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Убрзање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компензаторних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процеса на рачун динамичне промене структуре (стварање нових путева који ће заобићи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ледирано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место) 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Смањење повишеног мишићног тонуса (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спаститицета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Спречавање настанка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 Успостављање покрета неопходних у свакодневном животу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6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96"/>
    </mc:Choice>
    <mc:Fallback xmlns="">
      <p:transition spd="slow" advTm="25496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5FE794-1DE1-4D5C-BE66-27FA7396E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Деловање на читав организам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66AD46C-663E-4443-A642-8228550E4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побољшање опште моторне функције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јачање неоштећених мишића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побољшање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кардиоваскуларног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респираторног система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2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5"/>
    </mc:Choice>
    <mc:Fallback xmlns="">
      <p:transition spd="slow" advTm="10425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5B96B5-3FA5-4279-BB9F-AD6ECACCD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АКУТНА ФАЗА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D1C2A8-8B91-4E5D-8758-C9E790960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Акутна фаза укључује период 2-3 недеље иза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инзулта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Процес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одвија се упоредо са лечењем на неуролошком одељењу. 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Физиотерапеут спроводи мере које спречавају настанак мишићне атрофије 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38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66"/>
    </mc:Choice>
    <mc:Fallback xmlns="">
      <p:transition spd="slow" advTm="18466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D4B5C2-7319-46DF-BB47-E9A6BCAFA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у акутној фази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564E9EA-EF61-4F7B-B793-46AE06CB2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Превенција пнеумонија и емболије плућа 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вежбе дисања 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изводе се : </a:t>
            </a:r>
          </a:p>
          <a:p>
            <a:pPr marL="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пасивно (ако је пацијент у бесвесном стању)   или активно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32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5"/>
    </mc:Choice>
    <mc:Fallback xmlns="">
      <p:transition spd="slow" advTm="13535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F866D1-3D50-459A-B12D-25245C572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акутне фазе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CAEE8-2303-4B37-B5B2-A884E6081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Позиционирање пацијента у кревету –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Рука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горњи екстремитет у положај абдукције и спољне ротације надлактице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подлактица је екстендирана и супинирана, шака и прсти су опружени, палац опружен и максимално абдуциран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избегава се стављање предмета у шаку јер они стимулирају прсте на флексију која, ако дуже потраје ,узрокује развој контрактура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04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61"/>
    </mc:Choice>
    <mc:Fallback xmlns="">
      <p:transition spd="slow" advTm="2996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E251E7-C083-44BD-B8B0-20AD78820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акутне фазе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69A561-7FD6-462E-9B89-7C331BAFD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позиционирање пацијента у кревету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marL="0" indent="0">
              <a:buNone/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Нога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 поставља/фиксира у екстензији са ротацијом према унутра и са стопалом у пронацији.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10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9"/>
    </mc:Choice>
    <mc:Fallback xmlns="">
      <p:transition spd="slow" advTm="11239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D52E57-4DC4-4C15-A1A1-F85EF1A0C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altLang="en-US" dirty="0">
                <a:latin typeface="Arial" panose="020B0604020202020204" pitchFamily="34" charset="0"/>
                <a:cs typeface="Arial" panose="020B0604020202020204" pitchFamily="34" charset="0"/>
              </a:rPr>
              <a:t>Кинезитерапија позиционирање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435231F-694E-49D1-A53E-FF7139732C9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2" y="1690689"/>
            <a:ext cx="4791074" cy="2906714"/>
          </a:xfrm>
          <a:solidFill>
            <a:schemeClr val="accent1"/>
          </a:solidFill>
          <a:ln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D541593A-272B-41F6-A845-FD0A02E44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6" y="3765551"/>
            <a:ext cx="4410074" cy="290671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36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9"/>
    </mc:Choice>
    <mc:Fallback xmlns="">
      <p:transition spd="slow" advTm="6069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D4520D-547C-4BB2-8793-0485DA18F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КЛАСИФИКАЦИЈА МОЖДАНОГ УДАРА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68756-7865-4F4D-8BDC-AD54C6B90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Мождани удар се класификује према патологији која је у основи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фокалног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оштећења мозга, па разликујемо :</a:t>
            </a:r>
          </a:p>
          <a:p>
            <a:pPr marL="0" indent="0">
              <a:buNone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1.  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исхемијски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транзиторни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исхемични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атак (ТИА) </a:t>
            </a:r>
          </a:p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комплетан или стабилан</a:t>
            </a:r>
          </a:p>
          <a:p>
            <a:pPr marL="0" indent="0">
              <a:buNone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2.  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хеморагијски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6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54"/>
    </mc:Choice>
    <mc:Fallback xmlns="">
      <p:transition spd="slow" advTm="16154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22A0CF-C68A-4C6E-9100-C1C93D8B4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Превенција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1BFEC2-52B4-4CEC-83C5-8566301138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Превенција контрактура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 раној фази, док је мускулатура још млитава, треба радити пасивне покрете који не смеју бити форсирани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нарочито не треба форсирати флексију јер може доћи до истезања антагонистичких мишића и настанка контрактура у фази развоја спастичности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изводе се пасивни покрети у свим зглобовима плегичних екстремитета,у свим правцима и активне вежбе здраве стране тела.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код пацијената код којих се развио спастицитет, пасивни покрети се изводе са великим напором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понекад је спастицитет веома јак тако да не можемо извести поједини покрет.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2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295"/>
    </mc:Choice>
    <mc:Fallback xmlns="">
      <p:transition spd="slow" advTm="41295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5DB7D5-9BAB-4DDD-8550-C50B91D1F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Превенција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E6B72A-58EE-4355-9B5B-07D0CB9D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обим покрета се треба постепено повећавати и истезање скраћених мишића вршити без наглих покрета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обим пасивних покрета и темпо извођења покрета треба да се мења у зависности од противљења спастично-контрахованог мишића, нпр. код спастичне ноге не треба изазивати скраћење Ахилове тетиве као ни појачану дорзалну флексију стопала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30"/>
    </mc:Choice>
    <mc:Fallback xmlns="">
      <p:transition spd="slow" advTm="2573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E656FC-66E9-443B-A481-BAE68A07E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активност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руке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C4EE500-505D-48D2-B46B-73402A0F963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" y="1836500"/>
            <a:ext cx="3956050" cy="4205527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1AAACD6-67C3-496E-AD1B-F3ED59F19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9100" y="3111923"/>
            <a:ext cx="4762500" cy="2930104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336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6"/>
    </mc:Choice>
    <mc:Fallback xmlns="">
      <p:transition spd="slow" advTm="3166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9E21A5-DF45-4F44-B4CA-0DD9957D2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активност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шаке-клизање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лопатице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26C2CD6-BE21-416D-A2BE-BD9AAB7085D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" y="2143125"/>
            <a:ext cx="3689351" cy="4351338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E2762DB-B8A1-42C2-A72B-01B223F51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4576" y="2189163"/>
            <a:ext cx="3476623" cy="4305300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637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0"/>
    </mc:Choice>
    <mc:Fallback xmlns="">
      <p:transition spd="slow" advTm="949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18CE0C-5E66-4655-A1B5-3B3AEF40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тeрап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јa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сaмоактивнoс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-о</a:t>
            </a:r>
            <a:r>
              <a:rPr lang="sr-Cyrl-RS" altLang="en-US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ретањe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EEBF361-FB83-4540-802C-90F4A45A7D2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700" y="1927225"/>
            <a:ext cx="3952875" cy="4351338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DC73690-2EB6-4193-891C-45E6AE11D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927225"/>
            <a:ext cx="3683000" cy="4351337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807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57"/>
    </mc:Choice>
    <mc:Fallback xmlns="">
      <p:transition spd="slow" advTm="5057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B6FA85-58E4-4D77-BD45-4923E1DC9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активност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ноге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окретање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C8A8E0C-DE9E-48D8-B424-354FC1213F5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476" y="1825625"/>
            <a:ext cx="4171949" cy="4351338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792BA23-2E1D-4433-A215-424DDD6FC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0225" y="1825625"/>
            <a:ext cx="4587875" cy="4351338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89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69"/>
    </mc:Choice>
    <mc:Fallback xmlns="">
      <p:transition spd="slow" advTm="2569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2444B-A815-421C-81F5-7C2F5862A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Вертикализација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пацијента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E9E412-460A-4859-8B9D-43BB9C4C4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хемиплегични пацијенти губе постуралне обрасце на плегичним екстремитетима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нарушена је аутоматска реакција усправљања и равнотеже, као и постурална адаптација насупрот гравитацији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почетак вертикализације подразумева постепено подизање главе и грудног коша пацијента помоћу јастука или подметача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треба водити рачуна да постоји могућност циркулаторног дисбаланса у мозгу, тако да треба бити обазрив и кроз пар дана довести пацијента у седећи положај.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90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234"/>
    </mc:Choice>
    <mc:Fallback xmlns="">
      <p:transition spd="slow" advTm="36234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6A6B02-0E70-4138-A188-864F33259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Вертикализација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пацијента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1D47E4-C267-4B89-843C-D35C1A306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треба стимулисати и симетрично преношење тежине преко оба туберисхијадикума и обе натколенице (најбоље је ако су кукови и колена у флексији од 90 степени, а у погледу ротације у неутралном положају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када постигне стабилан седећи положај , пацијент без већих проблема може прећи преко руба кревета у стојећи положај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49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60"/>
    </mc:Choice>
    <mc:Fallback xmlns="">
      <p:transition spd="slow" advTm="2536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D59E1E-72B2-4D40-8E8C-FF3BCA540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мост-седећи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положај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62A816A4-895D-4D6E-A9B3-C2A8D1E2A32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283" y="2222500"/>
            <a:ext cx="4719611" cy="3378201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94E7E2-DAA9-4394-8827-9FD41965D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9825" y="1804194"/>
            <a:ext cx="3914775" cy="4341812"/>
          </a:xfrm>
          <a:prstGeom prst="rect">
            <a:avLst/>
          </a:prstGeom>
          <a:solidFill>
            <a:srgbClr val="99CCFF"/>
          </a:solidFill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639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0"/>
    </mc:Choice>
    <mc:Fallback xmlns="">
      <p:transition spd="slow" advTm="789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95E973-2F61-43F9-81FA-F4847355C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баланс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седећем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положају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xmlns="" id="{9D3420AD-3F6B-4FF7-AE43-8FA2227E8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5050" y="1825626"/>
            <a:ext cx="3171825" cy="4351338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9B43D8D-BDC2-40E0-9065-C40E7F4F6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9624" y="1825626"/>
            <a:ext cx="3371850" cy="4351338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77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33"/>
    </mc:Choice>
    <mc:Fallback xmlns="">
      <p:transition spd="slow" advTm="6633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4999E1-A1F0-4965-8B02-02DBFF8DD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ГЛАВНИ УЗРОЦИ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78F92B-9323-4464-8F29-CAC5BD898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Емболије можданих артерија (најчешће из срца, масна емболија или ваздушна емболија)</a:t>
            </a:r>
          </a:p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Атеросклероза</a:t>
            </a:r>
          </a:p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Запаљење артерија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5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19"/>
    </mc:Choice>
    <mc:Fallback xmlns="">
      <p:transition spd="slow" advTm="14919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CED906-421E-40EC-94DA-25419E979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Вертикализација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пацијента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2E46505-0261-4BD5-AAA2-F3C2A927C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када пацијент постигне стојећи положај, постурални образац је још више нарушен због већег коришћења здраве стране тела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да би побољшали постуру и касније ход, потребно је да пацијенту покажемо како да телесну масу распореди и на оштећену страну 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Потребно је да на крају акутне фазе пацијент треба да буде оспособљен за почетак обуке хода, да нема декубитуса и контрактура.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2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30"/>
    </mc:Choice>
    <mc:Fallback xmlns="">
      <p:transition spd="slow" advTm="2853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74873E-085F-40B4-9FF4-D541F85F9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Кинезитерапија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C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Strumpel</a:t>
            </a:r>
            <a:r>
              <a:rPr lang="sr-Latn-C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феномен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устајање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2BBBC441-A6E6-4859-BBA3-87517AFF54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4551" y="1825626"/>
            <a:ext cx="3581400" cy="4351338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2EF9014-6BF3-4199-8C1C-A1DBE2082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9350" y="1825626"/>
            <a:ext cx="3295650" cy="4351338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8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6"/>
    </mc:Choice>
    <mc:Fallback xmlns="">
      <p:transition spd="slow" advTm="5076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4133BC-7743-47AC-BFBF-2465D67EE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Кинезитерапи</a:t>
            </a:r>
            <a:r>
              <a:rPr lang="sr-Latn-CS" altLang="en-US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а-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ходање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8647964-5E47-4136-872F-C5B80D03B8D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" y="1825625"/>
            <a:ext cx="3524250" cy="4351338"/>
          </a:xfrm>
          <a:ln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2390DA-4A78-4F1C-8F50-9B6F3A3D0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83114" y="1825625"/>
            <a:ext cx="3913187" cy="4335462"/>
          </a:xfrm>
          <a:prstGeom prst="rect">
            <a:avLst/>
          </a:prstGeom>
          <a:ln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30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2"/>
    </mc:Choice>
    <mc:Fallback xmlns="">
      <p:transition spd="slow" advTm="742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3A546-ED0F-4F97-A269-7FD3EF017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ФАКТОРИ РИЗИКА ЗА РАЗВОЈ МОЖДАНОГ УДАРА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62F82D-DF96-4960-9CD2-509AE0129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 факторе ризика на које се не може утицати спадају :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старост (одмакле године су веома важан фактор ризика за мождани удар и са сваком деценијом после 55. године тај ризик се удвостручује);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 (мушкарци су у већем ризику да доживе мождани удар)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раса (изгледа да је ризик од можданог удара већи у црној и жутој раси)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наслеђе (породична појава болести повећава склоност ка настанку можданог удара, што се може објаснити дејством генетичких фактора, фактора средине и стила живота, који су заједнички за једну породицу).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64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14"/>
    </mc:Choice>
    <mc:Fallback xmlns="">
      <p:transition spd="slow" advTm="1251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B6D75D-3DD5-4BC4-BC43-C67E78CB6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ФАКТОРИ РИЗИКА ЗА РАЗВОЈ МОЖДАНОГ УДАРА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9F97A8-0CA9-4670-89CC-FB8B3B40A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Много значајнији су фактори ризика на које се може утицати :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Хипертензија је најважнији фактор ризика за настанак исхемичког и посебно хеморагичког можданог удара. Хронична хипертензија је повезана са развојем веома малих Цхарцот-Боуцхард анеуризми у капсули интерни и базалним ганглијама мозга. Фибрилација преткомора узрокује 15%, а код особа &gt;80 година и 30% свих можданих удара. Увођење антикоагулантне терапије код ових болесника смањује ризик за 70%,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Болести срца (кардиомиопатија, коронарна болест, болести залистака и др.) су значајан ризик: мали број болесника са можданим ударом (14%) нема и неко срчано обољење.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Шећерна болест повећава ризик од можданог удара око два пута.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Дислипидемије (повишене вредности укупног холестерола, триглицерида и липопротеина, као и снижене вредности ХДЛ-холестерола, повећавају ризик за настанак исхемичког, али не и хеморагичког можданог удара).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Пушење цигарета је у свим староеним групама повезано са повећаним ризиком од можданог удара за 50%. Ризик је већи чак и код особа које су пасивно изложен диму (пасивни пушачи). Након престанка пушења ризик се већ након прве године смањује за 50%, али се нормализује тек после 5-9 година.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0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47"/>
    </mc:Choice>
    <mc:Fallback xmlns="">
      <p:transition spd="slow" advTm="2274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9D48B3-BB48-49B7-8E55-045E9DE18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МОЖДАНА ИСХЕМИЈА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AE467-ACF2-447A-B087-DDCCF7351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Мождани инфаркт је последњи стадијум мождане </a:t>
            </a:r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исхемије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 и испољава се патофизиолошким променама, као што су редукција укупног церебралног крвног протока (УЦКП) која може бити и до 33%.</a:t>
            </a:r>
          </a:p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УЦКП код здравих износи 80мл/100гр/мин сиве мождане супстанце, а 20 на 100 гр. беле мождане масе.</a:t>
            </a:r>
          </a:p>
          <a:p>
            <a:pPr>
              <a:defRPr/>
            </a:pP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Сни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ење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потрошње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кисеоника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регионалном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подру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ју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исхеми</a:t>
            </a:r>
            <a:r>
              <a:rPr lang="sr-Cyrl-CS" altLang="en-US" dirty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болести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мозга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за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17%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доводи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поспаности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за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24%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сомнолентности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а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за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39%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коме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1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290"/>
    </mc:Choice>
    <mc:Fallback xmlns="">
      <p:transition spd="slow" advTm="4629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</TotalTime>
  <Words>3436</Words>
  <Application>Microsoft Office PowerPoint</Application>
  <PresentationFormat>On-screen Show (4:3)</PresentationFormat>
  <Paragraphs>364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PowerPoint Presentation</vt:lpstr>
      <vt:lpstr>ХЕМИПЛЕГИЈА</vt:lpstr>
      <vt:lpstr>ХЕМИПЛЕГИЈА</vt:lpstr>
      <vt:lpstr>МОЖДАНИ УДАР</vt:lpstr>
      <vt:lpstr>КЛАСИФИКАЦИЈА МОЖДАНОГ УДАРА</vt:lpstr>
      <vt:lpstr>ГЛАВНИ УЗРОЦИ</vt:lpstr>
      <vt:lpstr>ФАКТОРИ РИЗИКА ЗА РАЗВОЈ МОЖДАНОГ УДАРА </vt:lpstr>
      <vt:lpstr>ФАКТОРИ РИЗИКА ЗА РАЗВОЈ МОЖДАНОГ УДАРА</vt:lpstr>
      <vt:lpstr>МОЖДАНА ИСХЕМИЈА</vt:lpstr>
      <vt:lpstr>ПАТОЛОГИЈА ЦВИ</vt:lpstr>
      <vt:lpstr>Теорија пластичности мозга </vt:lpstr>
      <vt:lpstr>Теорија пластичности мозга </vt:lpstr>
      <vt:lpstr>КЛИНИЧКА СЛИКА МОЖДАНОГ УДАРА</vt:lpstr>
      <vt:lpstr>PowerPoint Presentation</vt:lpstr>
      <vt:lpstr>PowerPoint Presentation</vt:lpstr>
      <vt:lpstr>PowerPoint Presentation</vt:lpstr>
      <vt:lpstr>PowerPoint Presentation</vt:lpstr>
      <vt:lpstr>Прогноза болесника после можданог удара</vt:lpstr>
      <vt:lpstr>РЕХАБИЛИТАЦИОНИ ТИМ</vt:lpstr>
      <vt:lpstr>Основни рехабилитациони поступци у раној рехабилитацији</vt:lpstr>
      <vt:lpstr>Уобичајени ток опоравка парализованих екстремитета</vt:lpstr>
      <vt:lpstr>Физиотерапеутска процена хемиплегичара</vt:lpstr>
      <vt:lpstr>Физиотерапеутска процена хемиплегичара</vt:lpstr>
      <vt:lpstr>БАРТЕЛ ИНДЕКС</vt:lpstr>
      <vt:lpstr>Модификована Ранкин скала (МРС)</vt:lpstr>
      <vt:lpstr>Глазгов-кома скала</vt:lpstr>
      <vt:lpstr>Модификована ASHWORTH (Ašvort) скала</vt:lpstr>
      <vt:lpstr>Моторички тестови код пацијената са хемипарезом после ЦВИ</vt:lpstr>
      <vt:lpstr>FAC тест</vt:lpstr>
      <vt:lpstr>Десетометарни тест хода- 10 Meter Walking test</vt:lpstr>
      <vt:lpstr>ШЕСТО МИНУТНИ ТЕСТ ХОДА</vt:lpstr>
      <vt:lpstr>Timed Up &amp; Go test (TUG)</vt:lpstr>
      <vt:lpstr>СКАЛА МОТОРИЧКЕ ПРОЦЕНЕ</vt:lpstr>
      <vt:lpstr>СТЕП ТЕСТ</vt:lpstr>
      <vt:lpstr>Стадијуми моторног опоравка по Signe Brunnstrom</vt:lpstr>
      <vt:lpstr>Стадијуми моторног опоравка по Signe Brunnstrom</vt:lpstr>
      <vt:lpstr>ПОСТУРАЛНА РЕАКТИВНОСТ ХЕМИПЛЕГИЧАРА</vt:lpstr>
      <vt:lpstr>Основни терапијски модалитети у рехабилитацији</vt:lpstr>
      <vt:lpstr>Кинезитерапија-класичан приступ</vt:lpstr>
      <vt:lpstr>Специфичне кинезитерапијске технике</vt:lpstr>
      <vt:lpstr>PowerPoint Presentation</vt:lpstr>
      <vt:lpstr>ПРОМЕНЕ ТОНУСА ПОДЕЉЕНЕ СУ НА ТРИ ФАЗЕ:</vt:lpstr>
      <vt:lpstr>Задаци кинезитерапије</vt:lpstr>
      <vt:lpstr>Деловање на читав организам</vt:lpstr>
      <vt:lpstr>АКУТНА ФАЗА</vt:lpstr>
      <vt:lpstr>Кинезитерапија у акутној фази</vt:lpstr>
      <vt:lpstr>Кинезитерапија акутне фазе</vt:lpstr>
      <vt:lpstr>Кинезитерапија акутне фазе</vt:lpstr>
      <vt:lpstr>Кинезитерапија позиционирање</vt:lpstr>
      <vt:lpstr>Превенција контрактура</vt:lpstr>
      <vt:lpstr>Превенција контрактура</vt:lpstr>
      <vt:lpstr>Кинезитерапија активност руке</vt:lpstr>
      <vt:lpstr>Кинезитерапија  активност шаке-клизање лопатице</vt:lpstr>
      <vt:lpstr>Кинезитeрапијa- сaмоактивнoст-окретањe</vt:lpstr>
      <vt:lpstr>Кинезитерапија  активност ноге- окретање</vt:lpstr>
      <vt:lpstr>Вертикализација пацијента</vt:lpstr>
      <vt:lpstr>Вертикализација пацијента</vt:lpstr>
      <vt:lpstr>Кинезитерапија  мост-седећи положај</vt:lpstr>
      <vt:lpstr>Кинезитерапија-  баланс у седећем положају</vt:lpstr>
      <vt:lpstr>Вертикализација пацијента</vt:lpstr>
      <vt:lpstr>Кинезитерапија  Strumpel феномен- устајање</vt:lpstr>
      <vt:lpstr>Кинезитерапиjа- ходање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Кинезитерапија код лезије ЦМН</dc:title>
  <dc:creator>katarinaparezanovicilic@gmail.com</dc:creator>
  <cp:lastModifiedBy>Kaca</cp:lastModifiedBy>
  <cp:revision>35</cp:revision>
  <dcterms:created xsi:type="dcterms:W3CDTF">2020-08-16T20:35:14Z</dcterms:created>
  <dcterms:modified xsi:type="dcterms:W3CDTF">2024-08-29T15:44:48Z</dcterms:modified>
</cp:coreProperties>
</file>